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4" r:id="rId8"/>
    <p:sldId id="262" r:id="rId9"/>
    <p:sldId id="263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92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82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633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63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42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22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365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45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68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22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7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07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Measure Permittivity of Non-flat Soil Using Machine Learning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29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030" y="2554410"/>
            <a:ext cx="5931877" cy="1325563"/>
          </a:xfrm>
        </p:spPr>
        <p:txBody>
          <a:bodyPr/>
          <a:lstStyle/>
          <a:p>
            <a:r>
              <a:rPr lang="en-AU" dirty="0" smtClean="0"/>
              <a:t>Initial Experiment Results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98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8" y="23696"/>
            <a:ext cx="10515600" cy="1325563"/>
          </a:xfrm>
        </p:spPr>
        <p:txBody>
          <a:bodyPr/>
          <a:lstStyle/>
          <a:p>
            <a:r>
              <a:rPr lang="en-AU" dirty="0" smtClean="0"/>
              <a:t>Experimental Setup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6666" b="7974"/>
          <a:stretch/>
        </p:blipFill>
        <p:spPr>
          <a:xfrm>
            <a:off x="1971391" y="1255060"/>
            <a:ext cx="7226397" cy="50023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92228" y="3801828"/>
            <a:ext cx="2384612" cy="815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7792" y="4617617"/>
            <a:ext cx="1301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Two Vivaldi </a:t>
            </a:r>
          </a:p>
          <a:p>
            <a:r>
              <a:rPr lang="en-AU" dirty="0" smtClean="0"/>
              <a:t>antennas</a:t>
            </a:r>
            <a:endParaRPr lang="en-AU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45741" y="726141"/>
            <a:ext cx="3666565" cy="2664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17859" y="340659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Cables are fixed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9469026" y="3021785"/>
            <a:ext cx="220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VNA with automated </a:t>
            </a:r>
          </a:p>
          <a:p>
            <a:r>
              <a:rPr lang="en-AU" dirty="0" smtClean="0"/>
              <a:t>measurement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87910" y="3257763"/>
            <a:ext cx="2745497" cy="662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805082" y="5656729"/>
            <a:ext cx="5033682" cy="340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19557" y="582078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Mud</a:t>
            </a:r>
            <a:endParaRPr lang="en-AU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550294" y="3756213"/>
            <a:ext cx="28955" cy="150773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50294" y="432541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~ 50 cm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88" y="277906"/>
            <a:ext cx="7637929" cy="5728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6493" y="6176683"/>
            <a:ext cx="8722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Once time a day, we use a probe to measure the </a:t>
            </a:r>
            <a:r>
              <a:rPr lang="en-AU" dirty="0" err="1" smtClean="0"/>
              <a:t>permittivy</a:t>
            </a:r>
            <a:r>
              <a:rPr lang="en-AU" dirty="0" smtClean="0"/>
              <a:t> of the soil at different positions</a:t>
            </a:r>
          </a:p>
          <a:p>
            <a:r>
              <a:rPr lang="en-AU" dirty="0" smtClean="0"/>
              <a:t>A soil sample is also stored to measure water content using gravimetric method.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00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Measured Water Content from Soil Sample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31" y="1545246"/>
            <a:ext cx="5770684" cy="3699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4015" y="5688624"/>
            <a:ext cx="8836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 smtClean="0"/>
              <a:t>Soil sample is collected (the collecting time is recorded). </a:t>
            </a:r>
            <a:endParaRPr lang="en-AU" sz="2200" dirty="0"/>
          </a:p>
          <a:p>
            <a:r>
              <a:rPr lang="en-AU" sz="2200" dirty="0" smtClean="0"/>
              <a:t>The sample is then measured by Sebastian using </a:t>
            </a:r>
            <a:r>
              <a:rPr lang="en-AU" sz="2200" u="sng" dirty="0" smtClean="0"/>
              <a:t>gravimetric measurements</a:t>
            </a:r>
            <a:endParaRPr lang="en-AU" sz="2200" u="sng" dirty="0"/>
          </a:p>
        </p:txBody>
      </p:sp>
    </p:spTree>
    <p:extLst>
      <p:ext uri="{BB962C8B-B14F-4D97-AF65-F5344CB8AC3E}">
        <p14:creationId xmlns:p14="http://schemas.microsoft.com/office/powerpoint/2010/main" val="1459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09" y="1690428"/>
            <a:ext cx="5937446" cy="3742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515" y="597877"/>
            <a:ext cx="8990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Since measured data has error (water content cannot increase along the time of experiment), </a:t>
            </a:r>
          </a:p>
          <a:p>
            <a:r>
              <a:rPr lang="en-AU" dirty="0" smtClean="0"/>
              <a:t>the water content is estimated by a </a:t>
            </a:r>
            <a:r>
              <a:rPr lang="en-AU" b="1" dirty="0" smtClean="0"/>
              <a:t>fitting function</a:t>
            </a:r>
            <a:r>
              <a:rPr lang="en-AU" dirty="0" smtClean="0"/>
              <a:t>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8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06669" y="1690688"/>
            <a:ext cx="15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 simulation: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483" r="27644"/>
          <a:stretch/>
        </p:blipFill>
        <p:spPr>
          <a:xfrm>
            <a:off x="958361" y="2452773"/>
            <a:ext cx="3673355" cy="2857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7654" y="3622431"/>
            <a:ext cx="109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subtracts 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9483" r="27644"/>
          <a:stretch/>
        </p:blipFill>
        <p:spPr>
          <a:xfrm>
            <a:off x="6195095" y="2452773"/>
            <a:ext cx="3673355" cy="28579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752492" y="3622431"/>
            <a:ext cx="2637693" cy="1470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03023" y="3622431"/>
            <a:ext cx="2910254" cy="131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56148" y="5427245"/>
            <a:ext cx="748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(without the soil, i.e. the antenna radiates in free-space without any obstacle)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958361" y="6044801"/>
            <a:ext cx="995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By doing this, we obtain the data that only contains the useful information from the reflection of the soil</a:t>
            </a:r>
          </a:p>
          <a:p>
            <a:r>
              <a:rPr lang="en-AU" dirty="0" smtClean="0"/>
              <a:t>(internal reflection of the soil and direct coupling between antenna are removed)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24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55797" b="7974"/>
          <a:stretch/>
        </p:blipFill>
        <p:spPr>
          <a:xfrm>
            <a:off x="474785" y="1800154"/>
            <a:ext cx="2584938" cy="3778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5526" y="3504603"/>
            <a:ext cx="109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subtracts 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25555"/>
          <a:stretch/>
        </p:blipFill>
        <p:spPr>
          <a:xfrm>
            <a:off x="4181394" y="1861698"/>
            <a:ext cx="4607169" cy="3333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790477" y="1399071"/>
            <a:ext cx="744529" cy="758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29498" y="1029739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antennas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1559169" y="1321356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antennas</a:t>
            </a:r>
            <a:endParaRPr lang="en-AU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1709737" y="1690688"/>
            <a:ext cx="373871" cy="1377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30802" y="4666406"/>
            <a:ext cx="923134" cy="793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41675" y="5304914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absorbers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636749" y="5783712"/>
            <a:ext cx="1091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Using absorber is equivalent to removing the soil</a:t>
            </a:r>
          </a:p>
          <a:p>
            <a:r>
              <a:rPr lang="en-AU" dirty="0" smtClean="0"/>
              <a:t>By doing this, we also “calibrate” (or remove) the effects from all other things around, e.g. mud master, cables, etc.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38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923193" y="1690688"/>
            <a:ext cx="949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calibration is not perfect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</a:t>
            </a:r>
            <a:r>
              <a:rPr lang="en-AU" dirty="0" smtClean="0"/>
              <a:t>he absorber is not perfect.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effect from surrounding environment is complicated with large amount of scattering signals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21197"/>
          <a:stretch/>
        </p:blipFill>
        <p:spPr>
          <a:xfrm>
            <a:off x="6096000" y="2893159"/>
            <a:ext cx="465113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25555"/>
          <a:stretch/>
        </p:blipFill>
        <p:spPr>
          <a:xfrm>
            <a:off x="923193" y="2893159"/>
            <a:ext cx="4607169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2469" y="6427177"/>
            <a:ext cx="950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Two arrangement of absorbers were tried and each of them provides quite different calibrated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75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74490"/>
            <a:ext cx="10515600" cy="1325563"/>
          </a:xfrm>
        </p:spPr>
        <p:txBody>
          <a:bodyPr/>
          <a:lstStyle/>
          <a:p>
            <a:r>
              <a:rPr lang="en-AU" dirty="0" smtClean="0"/>
              <a:t>Calibrated S-parameters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70" y="1112228"/>
            <a:ext cx="5345722" cy="4009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3" y="1121019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6531" y="5618285"/>
            <a:ext cx="123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Simulation 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8102570" y="5618285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Measurement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68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Neural Network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33046" y="1617785"/>
            <a:ext cx="106299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Calibrated data is separated into two sets of data: </a:t>
            </a:r>
            <a:r>
              <a:rPr lang="en-AU" sz="2200" b="1" dirty="0" smtClean="0"/>
              <a:t>training set</a:t>
            </a:r>
            <a:r>
              <a:rPr lang="en-AU" sz="2200" dirty="0" smtClean="0"/>
              <a:t> and </a:t>
            </a:r>
            <a:r>
              <a:rPr lang="en-AU" sz="2200" b="1" dirty="0" smtClean="0"/>
              <a:t>testing set</a:t>
            </a:r>
            <a:r>
              <a:rPr lang="en-AU" sz="2200" dirty="0" smtClean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Data is collected from 20/07 to 06/08 with 1419 set of data. Along this time, we keep changing the surface of the soil.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As water content is gradually decreases along the time, for the first test, the predicted quantity, or the output (</a:t>
            </a:r>
            <a:r>
              <a:rPr lang="en-AU" sz="2200" b="1" dirty="0" smtClean="0"/>
              <a:t>y</a:t>
            </a:r>
            <a:r>
              <a:rPr lang="en-AU" sz="2200" dirty="0" smtClean="0"/>
              <a:t>), is </a:t>
            </a:r>
            <a:r>
              <a:rPr lang="en-AU" sz="2200" b="1" dirty="0" smtClean="0"/>
              <a:t>the time at which the data is collected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34" y="4024623"/>
            <a:ext cx="4498731" cy="283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Antenna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26205"/>
            <a:ext cx="8196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Vivaldi antenna is chosen as it is wideband, directive, easy to feed and cheap to build.</a:t>
            </a:r>
          </a:p>
          <a:p>
            <a:r>
              <a:rPr lang="en-AU" dirty="0" smtClean="0"/>
              <a:t>Total size: 170mm x 172 mm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52862"/>
            <a:ext cx="10686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antenna is operating from about 0.6 GHz to more than 2 GHz. The frequency range for the experiment is chosen as from 0.6 GHz to 1 GHz as the permittivity of the soil is approximately constant in this range (to be verified with Alex)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5258"/>
            <a:ext cx="5219700" cy="2505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" y="3579683"/>
            <a:ext cx="4083424" cy="29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6" y="1254369"/>
            <a:ext cx="9525000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138" y="756138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Training Data 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56138" y="3288268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Testing Data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8" y="3786499"/>
            <a:ext cx="95250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73473" y="5856964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1e-5 (extremely  accurate)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38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369" y="263769"/>
            <a:ext cx="399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 on Data with </a:t>
            </a:r>
            <a:r>
              <a:rPr lang="en-AU" b="1" dirty="0" smtClean="0"/>
              <a:t>different Calibrations</a:t>
            </a:r>
            <a:r>
              <a:rPr lang="en-AU" dirty="0" smtClean="0"/>
              <a:t>.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323" y="3997569"/>
            <a:ext cx="952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918" y="1128711"/>
            <a:ext cx="9715500" cy="1857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268" y="2875084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0.023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58268" y="5902569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0.075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618" y="2305966"/>
            <a:ext cx="3299381" cy="247453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967655" y="5273919"/>
            <a:ext cx="1292468" cy="1257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74423" y="6531219"/>
            <a:ext cx="335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Can be corrected by scaling factor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54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822" y="281354"/>
            <a:ext cx="481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Combine all set of data with different calibrations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7112977" y="281354"/>
            <a:ext cx="472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Total set of data before: 1619</a:t>
            </a:r>
          </a:p>
          <a:p>
            <a:r>
              <a:rPr lang="en-AU" dirty="0" smtClean="0"/>
              <a:t>Total set of data after combining: 3*1619 = 4857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31" y="1711569"/>
            <a:ext cx="9525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777" y="1249904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Training Set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31" y="3874477"/>
            <a:ext cx="952500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0777" y="3449460"/>
            <a:ext cx="11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Testing Set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476571" y="5900953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1e-4 (extremely  accurate)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967081" y="6391761"/>
            <a:ext cx="668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-&gt; This Neural Network is much more robust to the error in calibration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54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 smtClean="0"/>
              <a:t>Simulation set up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2217457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4 antennas are used</a:t>
            </a:r>
          </a:p>
          <a:p>
            <a:r>
              <a:rPr lang="en-AU" dirty="0" smtClean="0"/>
              <a:t>Soils are simulated with random permittivity (ranging from 3 to 40) and random surface. </a:t>
            </a:r>
          </a:p>
          <a:p>
            <a:pPr marL="0" indent="0">
              <a:buNone/>
            </a:pPr>
            <a:r>
              <a:rPr lang="en-AU" dirty="0" smtClean="0"/>
              <a:t>(Note that 3 corresponds to 0% of water and 78 corresponds to 100% of water)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distance between the antenna and the soil also </a:t>
            </a:r>
            <a:r>
              <a:rPr lang="en-US" dirty="0" smtClean="0">
                <a:solidFill>
                  <a:srgbClr val="FF0000"/>
                </a:solidFill>
              </a:rPr>
              <a:t>varies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168" r="32595"/>
          <a:stretch/>
        </p:blipFill>
        <p:spPr>
          <a:xfrm>
            <a:off x="7011779" y="3550461"/>
            <a:ext cx="3738282" cy="3001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483" r="27644"/>
          <a:stretch/>
        </p:blipFill>
        <p:spPr>
          <a:xfrm>
            <a:off x="1758461" y="3622150"/>
            <a:ext cx="3673355" cy="28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Large amount of data is collected with random soil shape and permittivity (</a:t>
            </a:r>
            <a:r>
              <a:rPr lang="en-AU" dirty="0" smtClean="0">
                <a:solidFill>
                  <a:srgbClr val="FF0000"/>
                </a:solidFill>
              </a:rPr>
              <a:t>about 1000 samples</a:t>
            </a:r>
            <a:r>
              <a:rPr lang="en-AU" dirty="0" smtClean="0"/>
              <a:t>). </a:t>
            </a:r>
          </a:p>
          <a:p>
            <a:r>
              <a:rPr lang="en-AU" dirty="0" smtClean="0"/>
              <a:t>These data are used to train the neural network to predict the correct permittivity of the soil</a:t>
            </a:r>
          </a:p>
          <a:p>
            <a:r>
              <a:rPr lang="en-AU" dirty="0" smtClean="0"/>
              <a:t>The optimized parameters of neural network are then verified with different set of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86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4013"/>
          </a:xfrm>
        </p:spPr>
        <p:txBody>
          <a:bodyPr>
            <a:noAutofit/>
          </a:bodyPr>
          <a:lstStyle/>
          <a:p>
            <a:r>
              <a:rPr lang="en-AU" sz="2000" dirty="0" smtClean="0"/>
              <a:t>The results show a great potential. Neural network can predict the permittivity very accurately.  </a:t>
            </a:r>
          </a:p>
          <a:p>
            <a:r>
              <a:rPr lang="en-AU" sz="2000" dirty="0" smtClean="0"/>
              <a:t>This type of results can be obtained </a:t>
            </a:r>
            <a:r>
              <a:rPr lang="en-AU" sz="2000" b="1" dirty="0" smtClean="0"/>
              <a:t>with only two antennas. </a:t>
            </a:r>
          </a:p>
          <a:p>
            <a:pPr marL="0" indent="0">
              <a:buNone/>
            </a:pPr>
            <a:r>
              <a:rPr lang="en-AU" sz="2000" dirty="0" smtClean="0"/>
              <a:t>Nevertheless, </a:t>
            </a:r>
            <a:r>
              <a:rPr lang="en-AU" sz="2000" b="1" dirty="0" smtClean="0"/>
              <a:t>the more antennas, the more information we can obtained </a:t>
            </a:r>
            <a:r>
              <a:rPr lang="en-AU" sz="2000" dirty="0" smtClean="0"/>
              <a:t>and the more chance we can deal with more complicated situations such as the soil is not homogeneous. </a:t>
            </a:r>
            <a:endParaRPr lang="en-AU" sz="2000" b="1" dirty="0" smtClean="0"/>
          </a:p>
          <a:p>
            <a:endParaRPr lang="en-AU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5996354"/>
            <a:ext cx="819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Obviously there are still several challenges to discuss and address such as calibration. 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0654"/>
            <a:ext cx="952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Important Points to Discuss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metal, i.e. target, in the soil? </a:t>
            </a:r>
          </a:p>
          <a:p>
            <a:r>
              <a:rPr lang="en-US" dirty="0" smtClean="0"/>
              <a:t>How homogeneous is the soil?</a:t>
            </a:r>
          </a:p>
          <a:p>
            <a:r>
              <a:rPr lang="en-US" dirty="0" smtClean="0"/>
              <a:t>Is there any magnetic material in the soil?</a:t>
            </a:r>
          </a:p>
          <a:p>
            <a:r>
              <a:rPr lang="en-US" dirty="0" smtClean="0"/>
              <a:t>Do we have a floor, e.g. a water bed,  for the soil?</a:t>
            </a:r>
          </a:p>
          <a:p>
            <a:endParaRPr lang="en-US" dirty="0" smtClean="0"/>
          </a:p>
          <a:p>
            <a:r>
              <a:rPr lang="en-US" dirty="0" smtClean="0"/>
              <a:t>We need a probe to measure accurately the permittivity. We need a way to measure accurately the water content.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89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Simulation Accuracy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68" r="32595"/>
          <a:stretch/>
        </p:blipFill>
        <p:spPr>
          <a:xfrm>
            <a:off x="3723456" y="2134899"/>
            <a:ext cx="3738282" cy="30013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400801" y="4501662"/>
            <a:ext cx="2004645" cy="63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98877" y="5136207"/>
            <a:ext cx="27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Perfect matching boundary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14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Results with Non-homogeneous soil </a:t>
            </a:r>
            <a:endParaRPr lang="en-AU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t="5385" r="10799" b="27821"/>
          <a:stretch/>
        </p:blipFill>
        <p:spPr>
          <a:xfrm>
            <a:off x="2347546" y="1690688"/>
            <a:ext cx="6409592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 with Non-homogeneous soil </a:t>
            </a:r>
            <a:endParaRPr lang="en-AU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2" y="1958775"/>
            <a:ext cx="9523809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" y="4450859"/>
            <a:ext cx="9523809" cy="1904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081" y="4048202"/>
            <a:ext cx="43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with different simulation environment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1498657" y="1506021"/>
            <a:ext cx="43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with different simulation environment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57835" y="6517341"/>
            <a:ext cx="885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working! (But with some error). The accuracy may be improved with a lot of more data. 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913785" y="3946959"/>
            <a:ext cx="196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 weeks to obtain </a:t>
            </a:r>
          </a:p>
          <a:p>
            <a:r>
              <a:rPr lang="en-US" dirty="0" smtClean="0"/>
              <a:t>1000 set of data)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8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4721C6EC1D14D9A2586BA09E3D5BA" ma:contentTypeVersion="13" ma:contentTypeDescription="Create a new document." ma:contentTypeScope="" ma:versionID="068ceeafa066d3c700da68294cd9da7b">
  <xsd:schema xmlns:xsd="http://www.w3.org/2001/XMLSchema" xmlns:xs="http://www.w3.org/2001/XMLSchema" xmlns:p="http://schemas.microsoft.com/office/2006/metadata/properties" xmlns:ns2="dea94fd1-0f8e-4d18-a04a-e8dda3a7caf3" xmlns:ns3="fd4d1d9d-4313-4d0b-b167-f3ba3f2baa46" targetNamespace="http://schemas.microsoft.com/office/2006/metadata/properties" ma:root="true" ma:fieldsID="dcb61c6a90797f1b76ce7cf2036ebc38" ns2:_="" ns3:_="">
    <xsd:import namespace="dea94fd1-0f8e-4d18-a04a-e8dda3a7caf3"/>
    <xsd:import namespace="fd4d1d9d-4313-4d0b-b167-f3ba3f2ba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94fd1-0f8e-4d18-a04a-e8dda3a7ca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64b8f0a-f075-4faa-88c7-1e114be372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d1d9d-4313-4d0b-b167-f3ba3f2baa4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4e34c09-7cf1-4142-b1ef-05a25fd9b900}" ma:internalName="TaxCatchAll" ma:showField="CatchAllData" ma:web="fd4d1d9d-4313-4d0b-b167-f3ba3f2baa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ea94fd1-0f8e-4d18-a04a-e8dda3a7caf3">
      <Terms xmlns="http://schemas.microsoft.com/office/infopath/2007/PartnerControls"/>
    </lcf76f155ced4ddcb4097134ff3c332f>
    <TaxCatchAll xmlns="fd4d1d9d-4313-4d0b-b167-f3ba3f2baa46" xsi:nil="true"/>
  </documentManagement>
</p:properties>
</file>

<file path=customXml/itemProps1.xml><?xml version="1.0" encoding="utf-8"?>
<ds:datastoreItem xmlns:ds="http://schemas.openxmlformats.org/officeDocument/2006/customXml" ds:itemID="{7AF7A497-0C97-47C6-98CC-6093A671DAAE}"/>
</file>

<file path=customXml/itemProps2.xml><?xml version="1.0" encoding="utf-8"?>
<ds:datastoreItem xmlns:ds="http://schemas.openxmlformats.org/officeDocument/2006/customXml" ds:itemID="{604EACC6-A7B0-4DA5-A167-90B05C58293A}"/>
</file>

<file path=customXml/itemProps3.xml><?xml version="1.0" encoding="utf-8"?>
<ds:datastoreItem xmlns:ds="http://schemas.openxmlformats.org/officeDocument/2006/customXml" ds:itemID="{467FB145-7327-4F4E-B89B-4940C72EDB4B}"/>
</file>

<file path=docProps/app.xml><?xml version="1.0" encoding="utf-8"?>
<Properties xmlns="http://schemas.openxmlformats.org/officeDocument/2006/extended-properties" xmlns:vt="http://schemas.openxmlformats.org/officeDocument/2006/docPropsVTypes">
  <TotalTime>10321</TotalTime>
  <Words>800</Words>
  <Application>Microsoft Office PowerPoint</Application>
  <PresentationFormat>Widescreen</PresentationFormat>
  <Paragraphs>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Measure Permittivity of Non-flat Soil Using Machine Learning</vt:lpstr>
      <vt:lpstr>Antenna</vt:lpstr>
      <vt:lpstr>Simulation set up</vt:lpstr>
      <vt:lpstr>Machine Learning</vt:lpstr>
      <vt:lpstr>Machine Learning</vt:lpstr>
      <vt:lpstr>Important Points to Discuss</vt:lpstr>
      <vt:lpstr>Problem with Simulation Accuracy</vt:lpstr>
      <vt:lpstr>Results with Non-homogeneous soil </vt:lpstr>
      <vt:lpstr>Results with Non-homogeneous soil </vt:lpstr>
      <vt:lpstr>Initial Experiment Results</vt:lpstr>
      <vt:lpstr>Experimental Setup</vt:lpstr>
      <vt:lpstr>PowerPoint Presentation</vt:lpstr>
      <vt:lpstr>Measured Water Content from Soil Sample</vt:lpstr>
      <vt:lpstr>PowerPoint Presentation</vt:lpstr>
      <vt:lpstr>S-parameter Calibration</vt:lpstr>
      <vt:lpstr>S-parameter Calibration </vt:lpstr>
      <vt:lpstr>S-parameter Calibration</vt:lpstr>
      <vt:lpstr>Calibrated S-parameters</vt:lpstr>
      <vt:lpstr>Neural Network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Permittivity of Non-flat Soil Using Machine Learning</dc:title>
  <dc:creator>Nghia Nguyen Trong</dc:creator>
  <cp:lastModifiedBy>Nghia Nguyen-Trong</cp:lastModifiedBy>
  <cp:revision>27</cp:revision>
  <dcterms:created xsi:type="dcterms:W3CDTF">2019-09-03T23:08:05Z</dcterms:created>
  <dcterms:modified xsi:type="dcterms:W3CDTF">2020-08-12T04:23:05Z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0x010100D824721C6EC1D14D9A2586BA09E3D5BA</vt:lpwstr>
  </property>
  <property fmtid="{D5CDD505-2E9C-101B-9397-08002B2CF9AE}" pid="3" name="Order">
    <vt:r8>5198300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MediaServiceImageTags">
    <vt:lpwstr/>
  </property>
</Properties>
</file>